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h1vaYKdHDXIbIKIpbr8fVUXjdf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Карточка имени">
  <p:cSld name="Карточка имен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531813" y="4983163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22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3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3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2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2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19.jp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хожее изображение" id="94" name="Google Shape;94;p1"/>
          <p:cNvPicPr preferRelativeResize="0"/>
          <p:nvPr/>
        </p:nvPicPr>
        <p:blipFill rotWithShape="1">
          <a:blip r:embed="rId3">
            <a:alphaModFix/>
          </a:blip>
          <a:srcRect b="27228" l="0" r="0" t="25439"/>
          <a:stretch/>
        </p:blipFill>
        <p:spPr>
          <a:xfrm>
            <a:off x="0" y="0"/>
            <a:ext cx="12192000" cy="5454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6.png"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1999" cy="556522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-2" y="5565228"/>
            <a:ext cx="12192002" cy="1292772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930165" y="4855778"/>
            <a:ext cx="10331670" cy="2002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428624" y="5629932"/>
            <a:ext cx="11334750" cy="879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72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КЛАСТЕРИЗАЦИЯ</a:t>
            </a:r>
            <a:endParaRPr b="1" i="0" sz="7200" u="none" cap="none" strike="noStrike">
              <a:solidFill>
                <a:srgbClr val="2763F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/>
          <p:nvPr/>
        </p:nvSpPr>
        <p:spPr>
          <a:xfrm>
            <a:off x="-1" y="560648"/>
            <a:ext cx="12192000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iEozT7zBkE.jpg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9529" r="58691" t="15204"/>
          <a:stretch/>
        </p:blipFill>
        <p:spPr>
          <a:xfrm rot="10800000">
            <a:off x="756745" y="-4"/>
            <a:ext cx="456901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0" y="560648"/>
            <a:ext cx="756746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6.png"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47" y="-4"/>
            <a:ext cx="4569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857816" y="511220"/>
            <a:ext cx="5647559" cy="2108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Kmean</a:t>
            </a:r>
            <a:endParaRPr b="1" i="0" sz="6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занятия\5.png" id="210" name="Google Shape;2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713" y="784694"/>
            <a:ext cx="4608586" cy="516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-1" y="560648"/>
            <a:ext cx="12192000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iEozT7zBkE.jpg" id="216" name="Google Shape;216;p11"/>
          <p:cNvPicPr preferRelativeResize="0"/>
          <p:nvPr/>
        </p:nvPicPr>
        <p:blipFill rotWithShape="1">
          <a:blip r:embed="rId3">
            <a:alphaModFix/>
          </a:blip>
          <a:srcRect b="0" l="9529" r="58691" t="15204"/>
          <a:stretch/>
        </p:blipFill>
        <p:spPr>
          <a:xfrm rot="10800000">
            <a:off x="756745" y="-4"/>
            <a:ext cx="456901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/>
          <p:nvPr/>
        </p:nvSpPr>
        <p:spPr>
          <a:xfrm>
            <a:off x="0" y="560648"/>
            <a:ext cx="756746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6.png" id="218" name="Google Shape;2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47" y="-4"/>
            <a:ext cx="4569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857816" y="511220"/>
            <a:ext cx="5647559" cy="2108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Kmean</a:t>
            </a:r>
            <a:endParaRPr b="1" i="0" sz="6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занятия\6.png" id="220" name="Google Shape;22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713" y="772336"/>
            <a:ext cx="4608586" cy="516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/>
          <p:nvPr/>
        </p:nvSpPr>
        <p:spPr>
          <a:xfrm>
            <a:off x="-1" y="560648"/>
            <a:ext cx="12192000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iEozT7zBkE.jpg" id="226" name="Google Shape;226;p12"/>
          <p:cNvPicPr preferRelativeResize="0"/>
          <p:nvPr/>
        </p:nvPicPr>
        <p:blipFill rotWithShape="1">
          <a:blip r:embed="rId3">
            <a:alphaModFix/>
          </a:blip>
          <a:srcRect b="0" l="9529" r="58691" t="15204"/>
          <a:stretch/>
        </p:blipFill>
        <p:spPr>
          <a:xfrm rot="10800000">
            <a:off x="756745" y="-4"/>
            <a:ext cx="456901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2"/>
          <p:cNvSpPr/>
          <p:nvPr/>
        </p:nvSpPr>
        <p:spPr>
          <a:xfrm>
            <a:off x="0" y="560648"/>
            <a:ext cx="756746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6.png" id="228" name="Google Shape;2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47" y="-4"/>
            <a:ext cx="4569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 txBox="1"/>
          <p:nvPr/>
        </p:nvSpPr>
        <p:spPr>
          <a:xfrm>
            <a:off x="857816" y="511220"/>
            <a:ext cx="5647559" cy="2108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Kmean</a:t>
            </a:r>
            <a:endParaRPr b="1" i="0" sz="6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занятия\7.png" id="230" name="Google Shape;230;p12"/>
          <p:cNvPicPr preferRelativeResize="0"/>
          <p:nvPr/>
        </p:nvPicPr>
        <p:blipFill rotWithShape="1">
          <a:blip r:embed="rId5">
            <a:alphaModFix/>
          </a:blip>
          <a:srcRect b="1" l="0" r="0" t="-1799"/>
          <a:stretch/>
        </p:blipFill>
        <p:spPr>
          <a:xfrm>
            <a:off x="6057671" y="543701"/>
            <a:ext cx="4996901" cy="539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3"/>
          <p:cNvGrpSpPr/>
          <p:nvPr/>
        </p:nvGrpSpPr>
        <p:grpSpPr>
          <a:xfrm flipH="1" rot="10800000">
            <a:off x="0" y="6188365"/>
            <a:ext cx="12192000" cy="710239"/>
            <a:chOff x="0" y="0"/>
            <a:chExt cx="12192000" cy="710239"/>
          </a:xfrm>
        </p:grpSpPr>
        <p:pic>
          <p:nvPicPr>
            <p:cNvPr descr="ÐÐ°ÑÑÐ¸Ð½ÐºÐ¸ Ð¿Ð¾ Ð·Ð°Ð¿ÑÐ¾ÑÑ dots" id="236" name="Google Shape;236;p13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7" name="Google Shape;237;p13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8" name="Google Shape;238;p13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9" name="Google Shape;239;p13"/>
            <p:cNvPicPr preferRelativeResize="0"/>
            <p:nvPr/>
          </p:nvPicPr>
          <p:blipFill rotWithShape="1">
            <a:blip r:embed="rId3">
              <a:alphaModFix/>
            </a:blip>
            <a:srcRect b="21411" l="504" r="26830" t="56963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13"/>
          <p:cNvSpPr txBox="1"/>
          <p:nvPr>
            <p:ph idx="1" type="body"/>
          </p:nvPr>
        </p:nvSpPr>
        <p:spPr>
          <a:xfrm>
            <a:off x="770178" y="794765"/>
            <a:ext cx="10744200" cy="115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-RU" sz="60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ДЕМОНСТРАЦИЯ</a:t>
            </a:r>
            <a:endParaRPr b="1" sz="6000">
              <a:solidFill>
                <a:srgbClr val="0070C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sun9-57.userapi.com/c850532/v850532840/1abd2e/nZCgXKgMaMQ.jpg" id="241" name="Google Shape;241;p13"/>
          <p:cNvPicPr preferRelativeResize="0"/>
          <p:nvPr/>
        </p:nvPicPr>
        <p:blipFill rotWithShape="1">
          <a:blip r:embed="rId4">
            <a:alphaModFix/>
          </a:blip>
          <a:srcRect b="8804" l="0" r="0" t="38955"/>
          <a:stretch/>
        </p:blipFill>
        <p:spPr>
          <a:xfrm>
            <a:off x="0" y="2144110"/>
            <a:ext cx="12192000" cy="4209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6.png" id="242" name="Google Shape;24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44109"/>
            <a:ext cx="12192000" cy="420906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3"/>
          <p:cNvSpPr/>
          <p:nvPr/>
        </p:nvSpPr>
        <p:spPr>
          <a:xfrm>
            <a:off x="770178" y="1965116"/>
            <a:ext cx="7944804" cy="1290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КЛАСТЕРИЗАЦИИ</a:t>
            </a:r>
            <a:endParaRPr b="1" i="0" sz="6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ÐÐ°ÑÑÐ¸Ð½ÐºÐ¸ Ð¿Ð¾ Ð·Ð°Ð¿ÑÐ¾ÑÑ dots" id="244" name="Google Shape;244;p13"/>
          <p:cNvPicPr preferRelativeResize="0"/>
          <p:nvPr/>
        </p:nvPicPr>
        <p:blipFill rotWithShape="1">
          <a:blip r:embed="rId3">
            <a:alphaModFix/>
          </a:blip>
          <a:srcRect b="2263" l="0" r="0" t="51945"/>
          <a:stretch/>
        </p:blipFill>
        <p:spPr>
          <a:xfrm>
            <a:off x="8907141" y="0"/>
            <a:ext cx="3284859" cy="150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4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descr="ÐÐ°ÑÑÐ¸Ð½ÐºÐ¸ Ð¿Ð¾ Ð·Ð°Ð¿ÑÐ¾ÑÑ dots" id="250" name="Google Shape;250;p14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51" name="Google Shape;251;p14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52" name="Google Shape;252;p14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53" name="Google Shape;253;p14"/>
            <p:cNvPicPr preferRelativeResize="0"/>
            <p:nvPr/>
          </p:nvPicPr>
          <p:blipFill rotWithShape="1">
            <a:blip r:embed="rId3">
              <a:alphaModFix/>
            </a:blip>
            <a:srcRect b="21411" l="504" r="26830" t="56963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ÐÐ°ÑÑÐ¸Ð½ÐºÐ¸ Ð¿Ð¾ Ð·Ð°Ð¿ÑÐ¾ÑÑ dots" id="254" name="Google Shape;254;p14"/>
          <p:cNvPicPr preferRelativeResize="0"/>
          <p:nvPr/>
        </p:nvPicPr>
        <p:blipFill rotWithShape="1">
          <a:blip r:embed="rId3">
            <a:alphaModFix/>
          </a:blip>
          <a:srcRect b="2262" l="26413" r="0" t="56963"/>
          <a:stretch/>
        </p:blipFill>
        <p:spPr>
          <a:xfrm>
            <a:off x="0" y="5518730"/>
            <a:ext cx="2417245" cy="1339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255" name="Google Shape;255;p14"/>
          <p:cNvPicPr preferRelativeResize="0"/>
          <p:nvPr/>
        </p:nvPicPr>
        <p:blipFill rotWithShape="1">
          <a:blip r:embed="rId3">
            <a:alphaModFix/>
          </a:blip>
          <a:srcRect b="2262" l="45580" r="0" t="56963"/>
          <a:stretch/>
        </p:blipFill>
        <p:spPr>
          <a:xfrm>
            <a:off x="10404389" y="4228228"/>
            <a:ext cx="1787611" cy="1339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0" y="405667"/>
            <a:ext cx="12192000" cy="48490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2588765" y="5443597"/>
            <a:ext cx="7215438" cy="840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ru-RU" sz="5400" u="none" cap="none" strike="noStrike">
                <a:solidFill>
                  <a:srgbClr val="1F57B3"/>
                </a:solidFill>
                <a:latin typeface="Verdana"/>
                <a:ea typeface="Verdana"/>
                <a:cs typeface="Verdana"/>
                <a:sym typeface="Verdana"/>
              </a:rPr>
              <a:t>НЕСТАНДАРТНЫЕ</a:t>
            </a:r>
            <a:endParaRPr b="1" i="0" sz="5400" u="none" cap="none" strike="noStrike">
              <a:solidFill>
                <a:srgbClr val="1F57B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2417245" y="6180322"/>
            <a:ext cx="7558479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метрики близости (расстояния)</a:t>
            </a:r>
            <a:endParaRPr b="0" i="0" sz="3600" u="none" cap="none" strike="noStrike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:\Наташа\корел\сувалкина\фото подборка\a3.jpg" id="259" name="Google Shape;2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4959" y="405666"/>
            <a:ext cx="8603049" cy="483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Artificial-Intelligence-trends.jpg" id="264" name="Google Shape;264;p15"/>
          <p:cNvPicPr preferRelativeResize="0"/>
          <p:nvPr/>
        </p:nvPicPr>
        <p:blipFill rotWithShape="1">
          <a:blip r:embed="rId3">
            <a:alphaModFix/>
          </a:blip>
          <a:srcRect b="26725" l="0" r="0" t="19565"/>
          <a:stretch/>
        </p:blipFill>
        <p:spPr>
          <a:xfrm>
            <a:off x="0" y="0"/>
            <a:ext cx="9810750" cy="329165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/>
          <p:nvPr/>
        </p:nvSpPr>
        <p:spPr>
          <a:xfrm>
            <a:off x="-21644" y="0"/>
            <a:ext cx="2381249" cy="329165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5"/>
          <p:cNvSpPr txBox="1"/>
          <p:nvPr/>
        </p:nvSpPr>
        <p:spPr>
          <a:xfrm>
            <a:off x="-21644" y="4326421"/>
            <a:ext cx="12213644" cy="1029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ИСПОЛЬЗОВАНИЕ КЛАСТЕРИЗАЦИИ</a:t>
            </a:r>
            <a:endParaRPr b="1" i="0" sz="6000" u="none" cap="none" strike="noStrike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15"/>
          <p:cNvSpPr txBox="1"/>
          <p:nvPr/>
        </p:nvSpPr>
        <p:spPr>
          <a:xfrm>
            <a:off x="938110" y="5492001"/>
            <a:ext cx="10315781" cy="1029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при обучении нейронок</a:t>
            </a:r>
            <a:endParaRPr b="0" i="0" sz="4400" u="none" cap="none" strike="noStrike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5412000" y="5530143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mNt728QgLg.jpg" id="269" name="Google Shape;269;p15"/>
          <p:cNvPicPr preferRelativeResize="0"/>
          <p:nvPr/>
        </p:nvPicPr>
        <p:blipFill rotWithShape="1">
          <a:blip r:embed="rId4">
            <a:alphaModFix/>
          </a:blip>
          <a:srcRect b="5641" l="0" r="0" t="36250"/>
          <a:stretch/>
        </p:blipFill>
        <p:spPr>
          <a:xfrm>
            <a:off x="2359606" y="0"/>
            <a:ext cx="9832394" cy="3291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5.png" id="270" name="Google Shape;2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9983" y="0"/>
            <a:ext cx="9832017" cy="329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разб\1.png" id="275" name="Google Shape;275;p16"/>
          <p:cNvPicPr preferRelativeResize="0"/>
          <p:nvPr/>
        </p:nvPicPr>
        <p:blipFill rotWithShape="1">
          <a:blip r:embed="rId3">
            <a:alphaModFix/>
          </a:blip>
          <a:srcRect b="0" l="-549" r="72" t="0"/>
          <a:stretch/>
        </p:blipFill>
        <p:spPr>
          <a:xfrm>
            <a:off x="583929" y="1043569"/>
            <a:ext cx="11608070" cy="3215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 txBox="1"/>
          <p:nvPr/>
        </p:nvSpPr>
        <p:spPr>
          <a:xfrm>
            <a:off x="0" y="1967696"/>
            <a:ext cx="12192000" cy="1678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СПАСИБО</a:t>
            </a:r>
            <a:endParaRPr b="1" i="0" sz="9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2675032" y="4509239"/>
            <a:ext cx="6841937" cy="12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ru-RU" sz="7200" u="none" cap="none" strike="noStrik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 ВНИМАНИЕ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"/>
          <p:cNvGrpSpPr/>
          <p:nvPr/>
        </p:nvGrpSpPr>
        <p:grpSpPr>
          <a:xfrm flipH="1" rot="10800000">
            <a:off x="0" y="-9939"/>
            <a:ext cx="12192000" cy="710239"/>
            <a:chOff x="0" y="0"/>
            <a:chExt cx="12192000" cy="710239"/>
          </a:xfrm>
        </p:grpSpPr>
        <p:pic>
          <p:nvPicPr>
            <p:cNvPr descr="ÐÐ°ÑÑÐ¸Ð½ÐºÐ¸ Ð¿Ð¾ Ð·Ð°Ð¿ÑÐ¾ÑÑ dots" id="104" name="Google Shape;104;p2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0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05" name="Google Shape;105;p2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3268336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b="21411" l="503" r="0" t="56963"/>
            <a:stretch/>
          </p:blipFill>
          <p:spPr>
            <a:xfrm>
              <a:off x="6536672" y="0"/>
              <a:ext cx="3268336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 b="21411" l="504" r="26830" t="56963"/>
            <a:stretch/>
          </p:blipFill>
          <p:spPr>
            <a:xfrm>
              <a:off x="9805008" y="0"/>
              <a:ext cx="2386992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2"/>
          <p:cNvSpPr/>
          <p:nvPr/>
        </p:nvSpPr>
        <p:spPr>
          <a:xfrm flipH="1" rot="10800000">
            <a:off x="-1" y="345181"/>
            <a:ext cx="12192000" cy="5039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109" name="Google Shape;109;p2"/>
          <p:cNvPicPr preferRelativeResize="0"/>
          <p:nvPr/>
        </p:nvPicPr>
        <p:blipFill rotWithShape="1">
          <a:blip r:embed="rId3">
            <a:alphaModFix/>
          </a:blip>
          <a:srcRect b="8011" l="0" r="0" t="56585"/>
          <a:stretch/>
        </p:blipFill>
        <p:spPr>
          <a:xfrm>
            <a:off x="8907141" y="5685183"/>
            <a:ext cx="3284859" cy="1162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занятия\1.png" id="110" name="Google Shape;110;p2"/>
          <p:cNvPicPr preferRelativeResize="0"/>
          <p:nvPr/>
        </p:nvPicPr>
        <p:blipFill rotWithShape="1">
          <a:blip r:embed="rId4">
            <a:alphaModFix/>
          </a:blip>
          <a:srcRect b="4316" l="0" r="0" t="3743"/>
          <a:stretch/>
        </p:blipFill>
        <p:spPr>
          <a:xfrm flipH="1" rot="10800000">
            <a:off x="3268335" y="345180"/>
            <a:ext cx="7835772" cy="5240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3.png"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-1" y="345179"/>
            <a:ext cx="12192000" cy="5240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/>
          <p:nvPr/>
        </p:nvSpPr>
        <p:spPr>
          <a:xfrm>
            <a:off x="770178" y="5299973"/>
            <a:ext cx="7906332" cy="1290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КЛАСТЕРИЗАЦИЯ</a:t>
            </a:r>
            <a:endParaRPr b="1" i="0" sz="60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770178" y="4227428"/>
            <a:ext cx="10744200" cy="115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3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6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ЧТО ТАКОЕ</a:t>
            </a:r>
            <a:endParaRPr sz="6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/>
        </p:nvSpPr>
        <p:spPr>
          <a:xfrm>
            <a:off x="6599582" y="2248913"/>
            <a:ext cx="5367131" cy="42382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BAEC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Кластеризация потребительной корзины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6ABAEC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Кластеризация базы рассылки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6ABAEC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Кластеризация фрагментов изображений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6ABAEC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Кластеризация фотографий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>
                <a:srgbClr val="6ABAEC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Кластеризация фрагментов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3"/>
          <p:cNvGrpSpPr/>
          <p:nvPr/>
        </p:nvGrpSpPr>
        <p:grpSpPr>
          <a:xfrm>
            <a:off x="579629" y="5870201"/>
            <a:ext cx="5391938" cy="987800"/>
            <a:chOff x="558649" y="6014002"/>
            <a:chExt cx="5993457" cy="1097998"/>
          </a:xfrm>
        </p:grpSpPr>
        <p:pic>
          <p:nvPicPr>
            <p:cNvPr descr="ÐÐ°ÑÑÐ¸Ð½ÐºÐ¸ Ð¿Ð¾ Ð·Ð°Ð¿ÑÐ¾ÑÑ dots" id="121" name="Google Shape;121;p3"/>
            <p:cNvPicPr preferRelativeResize="0"/>
            <p:nvPr/>
          </p:nvPicPr>
          <p:blipFill rotWithShape="1">
            <a:blip r:embed="rId3">
              <a:alphaModFix/>
            </a:blip>
            <a:srcRect b="67063" l="35855" r="0" t="2864"/>
            <a:stretch/>
          </p:blipFill>
          <p:spPr>
            <a:xfrm>
              <a:off x="558649" y="6014002"/>
              <a:ext cx="2342137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22" name="Google Shape;122;p3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3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795235" y="831559"/>
            <a:ext cx="6298979" cy="917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ru-RU" sz="4200" u="none" cap="none" strike="noStrike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Где применяется кластеризация</a:t>
            </a:r>
            <a:endParaRPr b="1" i="0" sz="4200" u="none" cap="none" strike="noStrike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1907598" y="1798538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iStock483260077crop.jpg"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16704" r="11182" t="0"/>
          <a:stretch/>
        </p:blipFill>
        <p:spPr>
          <a:xfrm>
            <a:off x="810711" y="2054124"/>
            <a:ext cx="5699420" cy="413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127" name="Google Shape;127;p3"/>
          <p:cNvPicPr preferRelativeResize="0"/>
          <p:nvPr/>
        </p:nvPicPr>
        <p:blipFill rotWithShape="1">
          <a:blip r:embed="rId3">
            <a:alphaModFix/>
          </a:blip>
          <a:srcRect b="42986" l="64698" r="0" t="2863"/>
          <a:stretch/>
        </p:blipFill>
        <p:spPr>
          <a:xfrm>
            <a:off x="11032435" y="0"/>
            <a:ext cx="1159565" cy="177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-1" y="560648"/>
            <a:ext cx="12192000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iEozT7zBkE.jpg"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50000" r="17145" t="0"/>
          <a:stretch/>
        </p:blipFill>
        <p:spPr>
          <a:xfrm rot="10800000">
            <a:off x="864704" y="0"/>
            <a:ext cx="40057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/>
          <p:nvPr/>
        </p:nvSpPr>
        <p:spPr>
          <a:xfrm>
            <a:off x="-1" y="560648"/>
            <a:ext cx="864705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занятия\2.png" id="135" name="Google Shape;1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9998" y="1480261"/>
            <a:ext cx="7145985" cy="4519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6.png" id="136" name="Google Shape;1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704" y="0"/>
            <a:ext cx="40057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980525" y="560649"/>
            <a:ext cx="3889899" cy="12880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Что считать кластером</a:t>
            </a:r>
            <a:endParaRPr b="1" i="0" sz="4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980525" y="2205258"/>
            <a:ext cx="3800197" cy="42382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Высокая плотность внутри класса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28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Отделён от других классов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2800"/>
              </a:spcBef>
              <a:spcAft>
                <a:spcPts val="280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b="0" i="0" lang="ru-RU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Возможно, нестандартная метрика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/>
        </p:nvSpPr>
        <p:spPr>
          <a:xfrm>
            <a:off x="6589644" y="2035981"/>
            <a:ext cx="5367131" cy="42382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BAEC"/>
              </a:buClr>
              <a:buSzPts val="24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Центр класса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ABAEC"/>
              </a:buClr>
              <a:buSzPts val="24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Среднее отклонение от центра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ABAEC"/>
              </a:buClr>
              <a:buSzPts val="24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Гистограмма отклонения от центра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ABAEC"/>
              </a:buClr>
              <a:buSzPts val="24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Расстояние до других центров классов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ABAEC"/>
              </a:buClr>
              <a:buSzPts val="24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Гистограмма расстояния до точек других классов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rgbClr val="6ABAEC"/>
              </a:buClr>
              <a:buSzPts val="240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Минимальная, средняя и максимальная близость чужих точек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579629" y="5870201"/>
            <a:ext cx="5391938" cy="987800"/>
            <a:chOff x="558649" y="6014002"/>
            <a:chExt cx="5993457" cy="1097998"/>
          </a:xfrm>
        </p:grpSpPr>
        <p:pic>
          <p:nvPicPr>
            <p:cNvPr descr="ÐÐ°ÑÑÐ¸Ð½ÐºÐ¸ Ð¿Ð¾ Ð·Ð°Ð¿ÑÐ¾ÑÑ dots" id="146" name="Google Shape;146;p5"/>
            <p:cNvPicPr preferRelativeResize="0"/>
            <p:nvPr/>
          </p:nvPicPr>
          <p:blipFill rotWithShape="1">
            <a:blip r:embed="rId3">
              <a:alphaModFix/>
            </a:blip>
            <a:srcRect b="67063" l="35855" r="0" t="2864"/>
            <a:stretch/>
          </p:blipFill>
          <p:spPr>
            <a:xfrm>
              <a:off x="558649" y="6014002"/>
              <a:ext cx="2342137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47" name="Google Shape;147;p5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5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795235" y="831559"/>
            <a:ext cx="6298979" cy="917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002060"/>
                </a:solidFill>
                <a:latin typeface="Verdana"/>
                <a:ea typeface="Verdana"/>
                <a:cs typeface="Verdana"/>
                <a:sym typeface="Verdana"/>
              </a:rPr>
              <a:t>Как анализировать состав кластера</a:t>
            </a:r>
            <a:endParaRPr b="1" i="0" sz="4000" u="none" cap="none" strike="noStrike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907598" y="1798538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151" name="Google Shape;151;p5"/>
          <p:cNvPicPr preferRelativeResize="0"/>
          <p:nvPr/>
        </p:nvPicPr>
        <p:blipFill rotWithShape="1">
          <a:blip r:embed="rId3">
            <a:alphaModFix/>
          </a:blip>
          <a:srcRect b="42986" l="64698" r="0" t="2863"/>
          <a:stretch/>
        </p:blipFill>
        <p:spPr>
          <a:xfrm>
            <a:off x="11032435" y="0"/>
            <a:ext cx="1159565" cy="1778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Big-data-ruta-critica-para-desarrollar-nuevas-oportunidades-de-negocio.jpg"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16695" r="3330" t="0"/>
          <a:stretch/>
        </p:blipFill>
        <p:spPr>
          <a:xfrm>
            <a:off x="810711" y="2049196"/>
            <a:ext cx="5699420" cy="4030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2.png" id="153" name="Google Shape;1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711" y="2035981"/>
            <a:ext cx="5699419" cy="404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6"/>
          <p:cNvGrpSpPr/>
          <p:nvPr/>
        </p:nvGrpSpPr>
        <p:grpSpPr>
          <a:xfrm>
            <a:off x="0" y="5881747"/>
            <a:ext cx="6560457" cy="987800"/>
            <a:chOff x="-740229" y="6014002"/>
            <a:chExt cx="7292335" cy="1097998"/>
          </a:xfrm>
        </p:grpSpPr>
        <p:pic>
          <p:nvPicPr>
            <p:cNvPr descr="ÐÐ°ÑÑÐ¸Ð½ÐºÐ¸ Ð¿Ð¾ Ð·Ð°Ð¿ÑÐ¾ÑÑ dots" id="159" name="Google Shape;159;p6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60" name="Google Shape;160;p6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ÐÐ°ÑÑÐ¸Ð½ÐºÐ¸ Ð¿Ð¾ Ð·Ð°Ð¿ÑÐ¾ÑÑ dots" id="161" name="Google Shape;161;p6"/>
          <p:cNvPicPr preferRelativeResize="0"/>
          <p:nvPr/>
        </p:nvPicPr>
        <p:blipFill rotWithShape="1">
          <a:blip r:embed="rId3">
            <a:alphaModFix/>
          </a:blip>
          <a:srcRect b="48081" l="40492" r="0" t="2864"/>
          <a:stretch/>
        </p:blipFill>
        <p:spPr>
          <a:xfrm flipH="1" rot="10800000">
            <a:off x="6952343" y="-1"/>
            <a:ext cx="1954793" cy="1611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162" name="Google Shape;162;p6"/>
          <p:cNvPicPr preferRelativeResize="0"/>
          <p:nvPr/>
        </p:nvPicPr>
        <p:blipFill rotWithShape="1">
          <a:blip r:embed="rId3">
            <a:alphaModFix/>
          </a:blip>
          <a:srcRect b="48081" l="0" r="0" t="2864"/>
          <a:stretch/>
        </p:blipFill>
        <p:spPr>
          <a:xfrm flipH="1" rot="10800000">
            <a:off x="8907141" y="0"/>
            <a:ext cx="3284859" cy="1611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GettyImages-1022892498.jpg" id="163" name="Google Shape;163;p6"/>
          <p:cNvPicPr preferRelativeResize="0"/>
          <p:nvPr/>
        </p:nvPicPr>
        <p:blipFill rotWithShape="1">
          <a:blip r:embed="rId4">
            <a:alphaModFix/>
          </a:blip>
          <a:srcRect b="0" l="28422" r="0" t="0"/>
          <a:stretch/>
        </p:blipFill>
        <p:spPr>
          <a:xfrm>
            <a:off x="5263978" y="1204782"/>
            <a:ext cx="6619166" cy="521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-1"/>
            <a:ext cx="390719" cy="3645244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12.png"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3978" y="1204782"/>
            <a:ext cx="6619166" cy="521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 flipH="1">
            <a:off x="534224" y="1376236"/>
            <a:ext cx="7544408" cy="22690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Метрика близости </a:t>
            </a:r>
            <a:r>
              <a:rPr b="1" i="0" lang="ru-RU" sz="46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(расстояния)</a:t>
            </a:r>
            <a:endParaRPr b="1" i="0" sz="46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7"/>
          <p:cNvGrpSpPr/>
          <p:nvPr/>
        </p:nvGrpSpPr>
        <p:grpSpPr>
          <a:xfrm>
            <a:off x="0" y="5857033"/>
            <a:ext cx="6560457" cy="987800"/>
            <a:chOff x="-740229" y="6014002"/>
            <a:chExt cx="7292335" cy="1097998"/>
          </a:xfrm>
        </p:grpSpPr>
        <p:pic>
          <p:nvPicPr>
            <p:cNvPr descr="ÐÐ°ÑÑÐ¸Ð½ÐºÐ¸ Ð¿Ð¾ Ð·Ð°Ð¿ÑÐ¾ÑÑ dots" id="173" name="Google Shape;173;p7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74" name="Google Shape;174;p7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7"/>
          <p:cNvSpPr/>
          <p:nvPr/>
        </p:nvSpPr>
        <p:spPr>
          <a:xfrm>
            <a:off x="5968315" y="4642677"/>
            <a:ext cx="5914767" cy="22153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0" y="-2"/>
            <a:ext cx="390719" cy="3618245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La inteligencia artificial nos hace mejores humanos.jpg" id="177" name="Google Shape;177;p7"/>
          <p:cNvPicPr preferRelativeResize="0"/>
          <p:nvPr/>
        </p:nvPicPr>
        <p:blipFill rotWithShape="1">
          <a:blip r:embed="rId4">
            <a:alphaModFix/>
          </a:blip>
          <a:srcRect b="728" l="0" r="0" t="0"/>
          <a:stretch/>
        </p:blipFill>
        <p:spPr>
          <a:xfrm>
            <a:off x="3605541" y="971612"/>
            <a:ext cx="7998298" cy="529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774196" y="1058109"/>
            <a:ext cx="5662691" cy="28313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Как выбрать количество кластеров</a:t>
            </a:r>
            <a:endParaRPr b="1" i="0" sz="56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0750380" y="0"/>
            <a:ext cx="1132703" cy="155960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14.png" id="180" name="Google Shape;18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39013" y="551764"/>
            <a:ext cx="804863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-1" y="560648"/>
            <a:ext cx="12192000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iEozT7zBkE.jpg"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9529" r="58691" t="15204"/>
          <a:stretch/>
        </p:blipFill>
        <p:spPr>
          <a:xfrm rot="10800000">
            <a:off x="756745" y="-4"/>
            <a:ext cx="456901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>
            <a:off x="0" y="560648"/>
            <a:ext cx="756746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6.png" id="188" name="Google Shape;1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47" y="-4"/>
            <a:ext cx="4569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/>
          <p:nvPr/>
        </p:nvSpPr>
        <p:spPr>
          <a:xfrm>
            <a:off x="857816" y="511220"/>
            <a:ext cx="5647559" cy="2108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Kmean</a:t>
            </a:r>
            <a:endParaRPr b="1" i="0" sz="6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занятия\3.png" id="190" name="Google Shape;19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7999" y="944874"/>
            <a:ext cx="4608586" cy="500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-1" y="560648"/>
            <a:ext cx="12192000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от дмитрия\SiEozT7zBkE.jpg" id="196" name="Google Shape;196;p9"/>
          <p:cNvPicPr preferRelativeResize="0"/>
          <p:nvPr/>
        </p:nvPicPr>
        <p:blipFill rotWithShape="1">
          <a:blip r:embed="rId3">
            <a:alphaModFix/>
          </a:blip>
          <a:srcRect b="0" l="9529" r="58691" t="15204"/>
          <a:stretch/>
        </p:blipFill>
        <p:spPr>
          <a:xfrm rot="10800000">
            <a:off x="756745" y="-4"/>
            <a:ext cx="4569017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/>
          <p:nvPr/>
        </p:nvSpPr>
        <p:spPr>
          <a:xfrm>
            <a:off x="0" y="560648"/>
            <a:ext cx="756746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презентация НЕЙРОНКИ\ДОД\6.png" id="198" name="Google Shape;19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47" y="-4"/>
            <a:ext cx="4569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/>
          <p:nvPr/>
        </p:nvSpPr>
        <p:spPr>
          <a:xfrm>
            <a:off x="857816" y="511220"/>
            <a:ext cx="5647559" cy="2108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Алгоритм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Kmean</a:t>
            </a:r>
            <a:endParaRPr b="1" i="0" sz="6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занятия\4.png" id="200" name="Google Shape;20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713" y="944875"/>
            <a:ext cx="4608586" cy="500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Pentagon</dc:creator>
</cp:coreProperties>
</file>